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 Semi-Bold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Medium" charset="1" panose="00000600000000000000"/>
      <p:regular r:id="rId25"/>
    </p:embeddedFont>
    <p:embeddedFont>
      <p:font typeface="Montserrat Bold" charset="1" panose="00000800000000000000"/>
      <p:regular r:id="rId26"/>
    </p:embeddedFont>
    <p:embeddedFont>
      <p:font typeface="Montserrat" charset="1" panose="00000500000000000000"/>
      <p:regular r:id="rId27"/>
    </p:embeddedFont>
    <p:embeddedFont>
      <p:font typeface="Poppins Semi-Bold" charset="1" panose="000007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4.jpeg" Type="http://schemas.openxmlformats.org/officeDocument/2006/relationships/image"/><Relationship Id="rId7" Target="../media/image3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7764" y="2934294"/>
            <a:ext cx="7376236" cy="6122276"/>
          </a:xfrm>
          <a:custGeom>
            <a:avLst/>
            <a:gdLst/>
            <a:ahLst/>
            <a:cxnLst/>
            <a:rect r="r" b="b" t="t" l="l"/>
            <a:pathLst>
              <a:path h="6122276" w="7376236">
                <a:moveTo>
                  <a:pt x="0" y="0"/>
                </a:moveTo>
                <a:lnTo>
                  <a:pt x="7376236" y="0"/>
                </a:lnTo>
                <a:lnTo>
                  <a:pt x="7376236" y="6122275"/>
                </a:lnTo>
                <a:lnTo>
                  <a:pt x="0" y="612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2907507" y="5301095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8891" y="2138291"/>
            <a:ext cx="4785953" cy="478595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278263" y="5210615"/>
            <a:ext cx="6662639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Wave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07981" y="4235371"/>
            <a:ext cx="6662639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Cine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07981" y="6506960"/>
            <a:ext cx="5597996" cy="110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7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Book your favorite movie tickets effortlessly with our user-friendly cinema ticketing platform, offering real-time seat availability and secure payments.</a:t>
            </a:r>
          </a:p>
        </p:txBody>
      </p:sp>
      <p:sp>
        <p:nvSpPr>
          <p:cNvPr name="AutoShape 21" id="21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54933" y="2091194"/>
            <a:ext cx="1308590" cy="13085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51776" y="374405"/>
            <a:ext cx="1308590" cy="13085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490953" y="2112221"/>
            <a:ext cx="1308590" cy="130859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158808" y="4390625"/>
            <a:ext cx="1785827" cy="2012715"/>
          </a:xfrm>
          <a:custGeom>
            <a:avLst/>
            <a:gdLst/>
            <a:ahLst/>
            <a:cxnLst/>
            <a:rect r="r" b="b" t="t" l="l"/>
            <a:pathLst>
              <a:path h="2012715" w="1785827">
                <a:moveTo>
                  <a:pt x="0" y="0"/>
                </a:moveTo>
                <a:lnTo>
                  <a:pt x="1785827" y="0"/>
                </a:lnTo>
                <a:lnTo>
                  <a:pt x="1785827" y="2012714"/>
                </a:lnTo>
                <a:lnTo>
                  <a:pt x="0" y="2012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063663" y="4270538"/>
            <a:ext cx="1684817" cy="1684817"/>
          </a:xfrm>
          <a:custGeom>
            <a:avLst/>
            <a:gdLst/>
            <a:ahLst/>
            <a:cxnLst/>
            <a:rect r="r" b="b" t="t" l="l"/>
            <a:pathLst>
              <a:path h="1684817" w="1684817">
                <a:moveTo>
                  <a:pt x="0" y="0"/>
                </a:moveTo>
                <a:lnTo>
                  <a:pt x="1684816" y="0"/>
                </a:lnTo>
                <a:lnTo>
                  <a:pt x="1684816" y="1684817"/>
                </a:lnTo>
                <a:lnTo>
                  <a:pt x="0" y="1684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694344" y="4479977"/>
            <a:ext cx="1995935" cy="1995935"/>
          </a:xfrm>
          <a:custGeom>
            <a:avLst/>
            <a:gdLst/>
            <a:ahLst/>
            <a:cxnLst/>
            <a:rect r="r" b="b" t="t" l="l"/>
            <a:pathLst>
              <a:path h="1995935" w="1995935">
                <a:moveTo>
                  <a:pt x="0" y="0"/>
                </a:moveTo>
                <a:lnTo>
                  <a:pt x="1995935" y="0"/>
                </a:lnTo>
                <a:lnTo>
                  <a:pt x="1995935" y="1995935"/>
                </a:lnTo>
                <a:lnTo>
                  <a:pt x="0" y="19959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54933" y="2369396"/>
            <a:ext cx="15978134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BackEnd &amp; Database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88704" y="6592792"/>
            <a:ext cx="3834734" cy="258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b="true" sz="20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ExpressJS, yang dibangun di atas Node.js, ringan, fleksibel, dan merupakan framework pengembangan API yang unopinionated, dimana terdapat dinamisme pendekatan dalam mencapai tujuan yang sama.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74944" y="7111325"/>
            <a:ext cx="3834734" cy="1613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b="true" sz="20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SQL Server Database dipilih karena dukungannya yang kuat terhadap query kompleks,integritas transaksi, dan skalabilitas.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6876827"/>
            <a:ext cx="4489029" cy="193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b="true" sz="20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Node.js menyediakan model I/O yang sangat efisien dan tidak memblokir, menjadikannya pilihan yang sangat baik untuk menangani sejumlah besar permintaan secara bersamaan.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775661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918050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276315" y="102096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-62687" y="4001280"/>
            <a:ext cx="18556638" cy="1407582"/>
            <a:chOff x="0" y="0"/>
            <a:chExt cx="4119977" cy="3125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19977" cy="312514"/>
            </a:xfrm>
            <a:custGeom>
              <a:avLst/>
              <a:gdLst/>
              <a:ahLst/>
              <a:cxnLst/>
              <a:rect r="r" b="b" t="t" l="l"/>
              <a:pathLst>
                <a:path h="312514" w="4119977">
                  <a:moveTo>
                    <a:pt x="9596" y="0"/>
                  </a:moveTo>
                  <a:lnTo>
                    <a:pt x="4110382" y="0"/>
                  </a:lnTo>
                  <a:cubicBezTo>
                    <a:pt x="4112926" y="0"/>
                    <a:pt x="4115367" y="1011"/>
                    <a:pt x="4117167" y="2811"/>
                  </a:cubicBezTo>
                  <a:cubicBezTo>
                    <a:pt x="4118966" y="4610"/>
                    <a:pt x="4119977" y="7051"/>
                    <a:pt x="4119977" y="9596"/>
                  </a:cubicBezTo>
                  <a:lnTo>
                    <a:pt x="4119977" y="302918"/>
                  </a:lnTo>
                  <a:cubicBezTo>
                    <a:pt x="4119977" y="305463"/>
                    <a:pt x="4118966" y="307904"/>
                    <a:pt x="4117167" y="309703"/>
                  </a:cubicBezTo>
                  <a:cubicBezTo>
                    <a:pt x="4115367" y="311503"/>
                    <a:pt x="4112926" y="312514"/>
                    <a:pt x="4110382" y="312514"/>
                  </a:cubicBezTo>
                  <a:lnTo>
                    <a:pt x="9596" y="312514"/>
                  </a:lnTo>
                  <a:cubicBezTo>
                    <a:pt x="7051" y="312514"/>
                    <a:pt x="4610" y="311503"/>
                    <a:pt x="2811" y="309703"/>
                  </a:cubicBezTo>
                  <a:cubicBezTo>
                    <a:pt x="1011" y="307904"/>
                    <a:pt x="0" y="305463"/>
                    <a:pt x="0" y="302918"/>
                  </a:cubicBezTo>
                  <a:lnTo>
                    <a:pt x="0" y="9596"/>
                  </a:lnTo>
                  <a:cubicBezTo>
                    <a:pt x="0" y="7051"/>
                    <a:pt x="1011" y="4610"/>
                    <a:pt x="2811" y="2811"/>
                  </a:cubicBezTo>
                  <a:cubicBezTo>
                    <a:pt x="4610" y="1011"/>
                    <a:pt x="7051" y="0"/>
                    <a:pt x="959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939369" r="0" b="-939369"/>
              </a:stretch>
            </a:blipFill>
            <a:ln w="76200" cap="rnd">
              <a:gradFill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398309" y="6130112"/>
            <a:ext cx="407555" cy="40755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57897" y="6033550"/>
            <a:ext cx="3345793" cy="600679"/>
            <a:chOff x="0" y="0"/>
            <a:chExt cx="881197" cy="1582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025354" y="6130112"/>
            <a:ext cx="407555" cy="40755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684942" y="6033550"/>
            <a:ext cx="3345793" cy="600679"/>
            <a:chOff x="0" y="0"/>
            <a:chExt cx="881197" cy="1582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522581" y="6130112"/>
            <a:ext cx="407555" cy="40755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182168" y="6033550"/>
            <a:ext cx="3345793" cy="600679"/>
            <a:chOff x="0" y="0"/>
            <a:chExt cx="881197" cy="158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05783" y="6868523"/>
            <a:ext cx="4729246" cy="2469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226" b="true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Platform ini memudahkan integrasi berbagai metode pembayaran, menawarkan keamanan tinggi, serta menyediakan fitur notifikasi real-time, dashboard analitik, dan dukungan multi-currency.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30722" y="6133821"/>
            <a:ext cx="2341982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Midtrans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37450" y="2782080"/>
            <a:ext cx="9556364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Authentication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700973" y="1278144"/>
            <a:ext cx="7313730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Payment &amp;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032827" y="6868523"/>
            <a:ext cx="4648118" cy="176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226" b="true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Middleware ini menyediakan autentikasi siap pakai dengan berbagai strategi seperti PassportJS LocalStrategy &amp; Stateless JSON Web Token.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157766" y="6133821"/>
            <a:ext cx="3128782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Passport.js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638618" y="6868523"/>
            <a:ext cx="4729246" cy="211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2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JWT tidak membebani server dengan penyimpanan data, mendukung autentikasi lintas domain, dan lebih fleksibel untuk aplikasi berbasis microservices.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54993" y="6133821"/>
            <a:ext cx="3020187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JWT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29942" y="5135535"/>
            <a:ext cx="6067365" cy="3921034"/>
          </a:xfrm>
          <a:custGeom>
            <a:avLst/>
            <a:gdLst/>
            <a:ahLst/>
            <a:cxnLst/>
            <a:rect r="r" b="b" t="t" l="l"/>
            <a:pathLst>
              <a:path h="3921034" w="6067365">
                <a:moveTo>
                  <a:pt x="0" y="0"/>
                </a:moveTo>
                <a:lnTo>
                  <a:pt x="6067365" y="0"/>
                </a:lnTo>
                <a:lnTo>
                  <a:pt x="6067365" y="3921034"/>
                </a:lnTo>
                <a:lnTo>
                  <a:pt x="0" y="392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7214" y="9358745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7764" y="4200080"/>
            <a:ext cx="7519102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Fleksibilitas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1135" y="2367649"/>
            <a:ext cx="790506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Keunggulan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40401" y="2110474"/>
            <a:ext cx="9801128" cy="2171318"/>
            <a:chOff x="0" y="0"/>
            <a:chExt cx="13068171" cy="289509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9964" y="1129173"/>
              <a:ext cx="10559986" cy="176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9"/>
                </a:lnSpc>
              </a:pPr>
              <a:r>
                <a:rPr lang="en-US" sz="21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Dengan CineWave, pengguna dapat memesan tiket kapan saja dan di mana saja tanpa harus datang langsung ke bioskop</a:t>
              </a:r>
            </a:p>
            <a:p>
              <a:pPr algn="l">
                <a:lnSpc>
                  <a:spcPts val="2679"/>
                </a:lnSpc>
              </a:pP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128749"/>
              <a:ext cx="543406" cy="54340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879450" y="0"/>
              <a:ext cx="12188721" cy="800905"/>
              <a:chOff x="0" y="0"/>
              <a:chExt cx="2407649" cy="15820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407649" cy="158203"/>
              </a:xfrm>
              <a:custGeom>
                <a:avLst/>
                <a:gdLst/>
                <a:ahLst/>
                <a:cxnLst/>
                <a:rect r="r" b="b" t="t" l="l"/>
                <a:pathLst>
                  <a:path h="158203" w="2407649">
                    <a:moveTo>
                      <a:pt x="0" y="0"/>
                    </a:moveTo>
                    <a:lnTo>
                      <a:pt x="2407649" y="0"/>
                    </a:lnTo>
                    <a:lnTo>
                      <a:pt x="2407649" y="158203"/>
                    </a:lnTo>
                    <a:lnTo>
                      <a:pt x="0" y="15820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50000">
                    <a:srgbClr val="AF5ABB">
                      <a:alpha val="97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407649" cy="196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509883" y="136870"/>
              <a:ext cx="7863743" cy="517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1"/>
                </a:lnSpc>
              </a:pPr>
              <a:r>
                <a:rPr lang="en-US" sz="250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Kemudahan Akses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40401" y="4590098"/>
            <a:ext cx="9177744" cy="3339557"/>
            <a:chOff x="0" y="0"/>
            <a:chExt cx="12236992" cy="44527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0425199" y="3914795"/>
              <a:ext cx="537948" cy="537948"/>
            </a:xfrm>
            <a:custGeom>
              <a:avLst/>
              <a:gdLst/>
              <a:ahLst/>
              <a:cxnLst/>
              <a:rect r="r" b="b" t="t" l="l"/>
              <a:pathLst>
                <a:path h="537948" w="537948">
                  <a:moveTo>
                    <a:pt x="0" y="0"/>
                  </a:moveTo>
                  <a:lnTo>
                    <a:pt x="537948" y="0"/>
                  </a:lnTo>
                  <a:lnTo>
                    <a:pt x="537948" y="537948"/>
                  </a:lnTo>
                  <a:lnTo>
                    <a:pt x="0" y="537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0" y="128749"/>
              <a:ext cx="543406" cy="543406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879450" y="0"/>
              <a:ext cx="11357542" cy="800905"/>
              <a:chOff x="0" y="0"/>
              <a:chExt cx="2243465" cy="158203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243465" cy="158203"/>
              </a:xfrm>
              <a:custGeom>
                <a:avLst/>
                <a:gdLst/>
                <a:ahLst/>
                <a:cxnLst/>
                <a:rect r="r" b="b" t="t" l="l"/>
                <a:pathLst>
                  <a:path h="158203" w="2243465">
                    <a:moveTo>
                      <a:pt x="0" y="0"/>
                    </a:moveTo>
                    <a:lnTo>
                      <a:pt x="2243465" y="0"/>
                    </a:lnTo>
                    <a:lnTo>
                      <a:pt x="2243465" y="158203"/>
                    </a:lnTo>
                    <a:lnTo>
                      <a:pt x="0" y="15820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50000">
                    <a:srgbClr val="AF5ABB">
                      <a:alpha val="97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2243465" cy="196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9964" y="1129173"/>
              <a:ext cx="10559986" cy="1790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9"/>
                </a:lnSpc>
              </a:pPr>
              <a:r>
                <a:rPr lang="en-US" sz="21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CineWave menyediakan sistem yang selalu memastikan bahwa informasi mengenai ketersediaan kursi dan jadwal film selalu diperbarui secara real time</a:t>
              </a:r>
            </a:p>
            <a:p>
              <a:pPr algn="l">
                <a:lnSpc>
                  <a:spcPts val="2805"/>
                </a:lnSpc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509883" y="136870"/>
              <a:ext cx="9453264" cy="517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1"/>
                </a:lnSpc>
              </a:pPr>
              <a:r>
                <a:rPr lang="en-US" sz="250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Kesesuaian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4063583" y="3560969"/>
            <a:ext cx="400081" cy="592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4"/>
              </a:lnSpc>
            </a:pPr>
            <a:r>
              <a:rPr lang="en-US" sz="4836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&amp;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440401" y="7220103"/>
            <a:ext cx="9177744" cy="3748751"/>
            <a:chOff x="0" y="0"/>
            <a:chExt cx="12236992" cy="499833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0425199" y="4460387"/>
              <a:ext cx="537948" cy="537948"/>
            </a:xfrm>
            <a:custGeom>
              <a:avLst/>
              <a:gdLst/>
              <a:ahLst/>
              <a:cxnLst/>
              <a:rect r="r" b="b" t="t" l="l"/>
              <a:pathLst>
                <a:path h="537948" w="537948">
                  <a:moveTo>
                    <a:pt x="0" y="0"/>
                  </a:moveTo>
                  <a:lnTo>
                    <a:pt x="537948" y="0"/>
                  </a:lnTo>
                  <a:lnTo>
                    <a:pt x="537948" y="537948"/>
                  </a:lnTo>
                  <a:lnTo>
                    <a:pt x="0" y="537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6" id="36"/>
            <p:cNvGrpSpPr/>
            <p:nvPr/>
          </p:nvGrpSpPr>
          <p:grpSpPr>
            <a:xfrm rot="0">
              <a:off x="0" y="128749"/>
              <a:ext cx="543406" cy="543406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879450" y="0"/>
              <a:ext cx="11357542" cy="800905"/>
              <a:chOff x="0" y="0"/>
              <a:chExt cx="2243465" cy="158203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2243465" cy="158203"/>
              </a:xfrm>
              <a:custGeom>
                <a:avLst/>
                <a:gdLst/>
                <a:ahLst/>
                <a:cxnLst/>
                <a:rect r="r" b="b" t="t" l="l"/>
                <a:pathLst>
                  <a:path h="158203" w="2243465">
                    <a:moveTo>
                      <a:pt x="0" y="0"/>
                    </a:moveTo>
                    <a:lnTo>
                      <a:pt x="2243465" y="0"/>
                    </a:lnTo>
                    <a:lnTo>
                      <a:pt x="2243465" y="158203"/>
                    </a:lnTo>
                    <a:lnTo>
                      <a:pt x="0" y="15820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50000">
                    <a:srgbClr val="AF5ABB">
                      <a:alpha val="97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2243465" cy="196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9964" y="1119648"/>
              <a:ext cx="10559986" cy="2345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5"/>
                </a:lnSpc>
              </a:pPr>
              <a:r>
                <a:rPr lang="en-US" sz="2226" b="true">
                  <a:solidFill>
                    <a:srgbClr val="3E67C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CineWave memberikan Desain User Interface dan Experience yang menarik dan nyaman bagi pengguna, sehingga meningkatkan pengalaman memesan Ticket Bioskop dari rumah.</a:t>
              </a:r>
            </a:p>
            <a:p>
              <a:pPr algn="l">
                <a:lnSpc>
                  <a:spcPts val="2805"/>
                </a:lnSpc>
              </a:pP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509883" y="136870"/>
              <a:ext cx="9453264" cy="517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1"/>
                </a:lnSpc>
              </a:pPr>
              <a:r>
                <a:rPr lang="en-US" sz="250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Kenyamanan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0">
            <a:off x="-5316558" y="459799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144000" y="3215352"/>
            <a:ext cx="3660903" cy="2718494"/>
            <a:chOff x="0" y="0"/>
            <a:chExt cx="812800" cy="6035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03565"/>
            </a:xfrm>
            <a:custGeom>
              <a:avLst/>
              <a:gdLst/>
              <a:ahLst/>
              <a:cxnLst/>
              <a:rect r="r" b="b" t="t" l="l"/>
              <a:pathLst>
                <a:path h="603565" w="812800">
                  <a:moveTo>
                    <a:pt x="48639" y="0"/>
                  </a:moveTo>
                  <a:lnTo>
                    <a:pt x="764161" y="0"/>
                  </a:lnTo>
                  <a:cubicBezTo>
                    <a:pt x="777061" y="0"/>
                    <a:pt x="789432" y="5124"/>
                    <a:pt x="798554" y="14246"/>
                  </a:cubicBezTo>
                  <a:cubicBezTo>
                    <a:pt x="807676" y="23368"/>
                    <a:pt x="812800" y="35739"/>
                    <a:pt x="812800" y="48639"/>
                  </a:cubicBezTo>
                  <a:lnTo>
                    <a:pt x="812800" y="554925"/>
                  </a:lnTo>
                  <a:cubicBezTo>
                    <a:pt x="812800" y="581788"/>
                    <a:pt x="791023" y="603565"/>
                    <a:pt x="764161" y="603565"/>
                  </a:cubicBezTo>
                  <a:lnTo>
                    <a:pt x="48639" y="603565"/>
                  </a:lnTo>
                  <a:cubicBezTo>
                    <a:pt x="35739" y="603565"/>
                    <a:pt x="23368" y="598440"/>
                    <a:pt x="14246" y="589319"/>
                  </a:cubicBezTo>
                  <a:cubicBezTo>
                    <a:pt x="5124" y="580197"/>
                    <a:pt x="0" y="567825"/>
                    <a:pt x="0" y="554925"/>
                  </a:cubicBezTo>
                  <a:lnTo>
                    <a:pt x="0" y="48639"/>
                  </a:lnTo>
                  <a:cubicBezTo>
                    <a:pt x="0" y="35739"/>
                    <a:pt x="5124" y="23368"/>
                    <a:pt x="14246" y="14246"/>
                  </a:cubicBezTo>
                  <a:cubicBezTo>
                    <a:pt x="23368" y="5124"/>
                    <a:pt x="35739" y="0"/>
                    <a:pt x="48639" y="0"/>
                  </a:cubicBezTo>
                  <a:close/>
                </a:path>
              </a:pathLst>
            </a:custGeom>
            <a:blipFill>
              <a:blip r:embed="rId6"/>
              <a:stretch>
                <a:fillRect l="-28165" t="0" r="-28165" b="0"/>
              </a:stretch>
            </a:blipFill>
            <a:ln w="76200" cap="rnd">
              <a:gradFill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3537389"/>
            <a:ext cx="790506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Consideration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384399"/>
            <a:ext cx="8493118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UI/UX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247481" y="3215352"/>
            <a:ext cx="3660903" cy="2718494"/>
            <a:chOff x="0" y="0"/>
            <a:chExt cx="812800" cy="6035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03565"/>
            </a:xfrm>
            <a:custGeom>
              <a:avLst/>
              <a:gdLst/>
              <a:ahLst/>
              <a:cxnLst/>
              <a:rect r="r" b="b" t="t" l="l"/>
              <a:pathLst>
                <a:path h="603565" w="812800">
                  <a:moveTo>
                    <a:pt x="48639" y="0"/>
                  </a:moveTo>
                  <a:lnTo>
                    <a:pt x="764161" y="0"/>
                  </a:lnTo>
                  <a:cubicBezTo>
                    <a:pt x="777061" y="0"/>
                    <a:pt x="789432" y="5124"/>
                    <a:pt x="798554" y="14246"/>
                  </a:cubicBezTo>
                  <a:cubicBezTo>
                    <a:pt x="807676" y="23368"/>
                    <a:pt x="812800" y="35739"/>
                    <a:pt x="812800" y="48639"/>
                  </a:cubicBezTo>
                  <a:lnTo>
                    <a:pt x="812800" y="554925"/>
                  </a:lnTo>
                  <a:cubicBezTo>
                    <a:pt x="812800" y="581788"/>
                    <a:pt x="791023" y="603565"/>
                    <a:pt x="764161" y="603565"/>
                  </a:cubicBezTo>
                  <a:lnTo>
                    <a:pt x="48639" y="603565"/>
                  </a:lnTo>
                  <a:cubicBezTo>
                    <a:pt x="35739" y="603565"/>
                    <a:pt x="23368" y="598440"/>
                    <a:pt x="14246" y="589319"/>
                  </a:cubicBezTo>
                  <a:cubicBezTo>
                    <a:pt x="5124" y="580197"/>
                    <a:pt x="0" y="567825"/>
                    <a:pt x="0" y="554925"/>
                  </a:cubicBezTo>
                  <a:lnTo>
                    <a:pt x="0" y="48639"/>
                  </a:lnTo>
                  <a:cubicBezTo>
                    <a:pt x="0" y="35739"/>
                    <a:pt x="5124" y="23368"/>
                    <a:pt x="14246" y="14246"/>
                  </a:cubicBezTo>
                  <a:cubicBezTo>
                    <a:pt x="23368" y="5124"/>
                    <a:pt x="35739" y="0"/>
                    <a:pt x="48639" y="0"/>
                  </a:cubicBezTo>
                  <a:close/>
                </a:path>
              </a:pathLst>
            </a:custGeom>
            <a:blipFill>
              <a:blip r:embed="rId7"/>
              <a:stretch>
                <a:fillRect l="-28787" t="0" r="-28787" b="0"/>
              </a:stretch>
            </a:blipFill>
            <a:ln w="76200" cap="rnd">
              <a:gradFill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144000" y="6115328"/>
            <a:ext cx="3660903" cy="2718494"/>
            <a:chOff x="0" y="0"/>
            <a:chExt cx="812800" cy="6035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03565"/>
            </a:xfrm>
            <a:custGeom>
              <a:avLst/>
              <a:gdLst/>
              <a:ahLst/>
              <a:cxnLst/>
              <a:rect r="r" b="b" t="t" l="l"/>
              <a:pathLst>
                <a:path h="603565" w="812800">
                  <a:moveTo>
                    <a:pt x="48639" y="0"/>
                  </a:moveTo>
                  <a:lnTo>
                    <a:pt x="764161" y="0"/>
                  </a:lnTo>
                  <a:cubicBezTo>
                    <a:pt x="777061" y="0"/>
                    <a:pt x="789432" y="5124"/>
                    <a:pt x="798554" y="14246"/>
                  </a:cubicBezTo>
                  <a:cubicBezTo>
                    <a:pt x="807676" y="23368"/>
                    <a:pt x="812800" y="35739"/>
                    <a:pt x="812800" y="48639"/>
                  </a:cubicBezTo>
                  <a:lnTo>
                    <a:pt x="812800" y="554925"/>
                  </a:lnTo>
                  <a:cubicBezTo>
                    <a:pt x="812800" y="581788"/>
                    <a:pt x="791023" y="603565"/>
                    <a:pt x="764161" y="603565"/>
                  </a:cubicBezTo>
                  <a:lnTo>
                    <a:pt x="48639" y="603565"/>
                  </a:lnTo>
                  <a:cubicBezTo>
                    <a:pt x="35739" y="603565"/>
                    <a:pt x="23368" y="598440"/>
                    <a:pt x="14246" y="589319"/>
                  </a:cubicBezTo>
                  <a:cubicBezTo>
                    <a:pt x="5124" y="580197"/>
                    <a:pt x="0" y="567825"/>
                    <a:pt x="0" y="554925"/>
                  </a:cubicBezTo>
                  <a:lnTo>
                    <a:pt x="0" y="48639"/>
                  </a:lnTo>
                  <a:cubicBezTo>
                    <a:pt x="0" y="35739"/>
                    <a:pt x="5124" y="23368"/>
                    <a:pt x="14246" y="14246"/>
                  </a:cubicBezTo>
                  <a:cubicBezTo>
                    <a:pt x="23368" y="5124"/>
                    <a:pt x="35739" y="0"/>
                    <a:pt x="48639" y="0"/>
                  </a:cubicBezTo>
                  <a:close/>
                </a:path>
              </a:pathLst>
            </a:custGeom>
            <a:blipFill>
              <a:blip r:embed="rId8"/>
              <a:stretch>
                <a:fillRect l="-27960" t="0" r="-27960" b="0"/>
              </a:stretch>
            </a:blipFill>
            <a:ln w="76200" cap="rnd">
              <a:gradFill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3259640" y="6115328"/>
            <a:ext cx="3660903" cy="2718494"/>
            <a:chOff x="0" y="0"/>
            <a:chExt cx="812800" cy="6035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03565"/>
            </a:xfrm>
            <a:custGeom>
              <a:avLst/>
              <a:gdLst/>
              <a:ahLst/>
              <a:cxnLst/>
              <a:rect r="r" b="b" t="t" l="l"/>
              <a:pathLst>
                <a:path h="603565" w="812800">
                  <a:moveTo>
                    <a:pt x="48639" y="0"/>
                  </a:moveTo>
                  <a:lnTo>
                    <a:pt x="764161" y="0"/>
                  </a:lnTo>
                  <a:cubicBezTo>
                    <a:pt x="777061" y="0"/>
                    <a:pt x="789432" y="5124"/>
                    <a:pt x="798554" y="14246"/>
                  </a:cubicBezTo>
                  <a:cubicBezTo>
                    <a:pt x="807676" y="23368"/>
                    <a:pt x="812800" y="35739"/>
                    <a:pt x="812800" y="48639"/>
                  </a:cubicBezTo>
                  <a:lnTo>
                    <a:pt x="812800" y="554925"/>
                  </a:lnTo>
                  <a:cubicBezTo>
                    <a:pt x="812800" y="581788"/>
                    <a:pt x="791023" y="603565"/>
                    <a:pt x="764161" y="603565"/>
                  </a:cubicBezTo>
                  <a:lnTo>
                    <a:pt x="48639" y="603565"/>
                  </a:lnTo>
                  <a:cubicBezTo>
                    <a:pt x="35739" y="603565"/>
                    <a:pt x="23368" y="598440"/>
                    <a:pt x="14246" y="589319"/>
                  </a:cubicBezTo>
                  <a:cubicBezTo>
                    <a:pt x="5124" y="580197"/>
                    <a:pt x="0" y="567825"/>
                    <a:pt x="0" y="554925"/>
                  </a:cubicBezTo>
                  <a:lnTo>
                    <a:pt x="0" y="48639"/>
                  </a:lnTo>
                  <a:cubicBezTo>
                    <a:pt x="0" y="35739"/>
                    <a:pt x="5124" y="23368"/>
                    <a:pt x="14246" y="14246"/>
                  </a:cubicBezTo>
                  <a:cubicBezTo>
                    <a:pt x="23368" y="5124"/>
                    <a:pt x="35739" y="0"/>
                    <a:pt x="48639" y="0"/>
                  </a:cubicBezTo>
                  <a:close/>
                </a:path>
              </a:pathLst>
            </a:custGeom>
            <a:blipFill>
              <a:blip r:embed="rId9"/>
              <a:stretch>
                <a:fillRect l="-28165" t="0" r="-28165" b="0"/>
              </a:stretch>
            </a:blipFill>
            <a:ln w="76200" cap="rnd">
              <a:gradFill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8484941" y="2556293"/>
            <a:ext cx="1318118" cy="131811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249325" y="7515704"/>
            <a:ext cx="1318118" cy="131811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4647137"/>
            <a:ext cx="7305827" cy="461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481" indent="-207240" lvl="1">
              <a:lnSpc>
                <a:spcPts val="2418"/>
              </a:lnSpc>
              <a:buFont typeface="Arial"/>
              <a:buChar char="•"/>
            </a:pPr>
            <a:r>
              <a:rPr lang="en-US" b="true" sz="191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Desain web dirancang dengan antarmuka yang sederhana, dengan navigasi yang jelas dan terstruktur.</a:t>
            </a:r>
          </a:p>
          <a:p>
            <a:pPr algn="l">
              <a:lnSpc>
                <a:spcPts val="2418"/>
              </a:lnSpc>
            </a:pPr>
            <a:r>
              <a:rPr lang="en-US" sz="1919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  <a:p>
            <a:pPr algn="l" marL="414481" indent="-207240" lvl="1">
              <a:lnSpc>
                <a:spcPts val="2418"/>
              </a:lnSpc>
              <a:buFont typeface="Arial"/>
              <a:buChar char="•"/>
            </a:pPr>
            <a:r>
              <a:rPr lang="en-US" b="true" sz="191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Menggunakan ikon dan tombol yang mudah dimengerti.</a:t>
            </a:r>
          </a:p>
          <a:p>
            <a:pPr algn="l">
              <a:lnSpc>
                <a:spcPts val="2418"/>
              </a:lnSpc>
            </a:pPr>
          </a:p>
          <a:p>
            <a:pPr algn="l" marL="414481" indent="-207240" lvl="1">
              <a:lnSpc>
                <a:spcPts val="2418"/>
              </a:lnSpc>
              <a:buFont typeface="Arial"/>
              <a:buChar char="•"/>
            </a:pPr>
            <a:r>
              <a:rPr lang="en-US" b="true" sz="191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Fitur pencarian dan filter memungkinkan pengguna untuk dengan cepat mencari film berdasarkan judul, genre, atau waktu tayang.</a:t>
            </a:r>
          </a:p>
          <a:p>
            <a:pPr algn="l">
              <a:lnSpc>
                <a:spcPts val="2418"/>
              </a:lnSpc>
            </a:pPr>
          </a:p>
          <a:p>
            <a:pPr algn="l" marL="414481" indent="-207240" lvl="1">
              <a:lnSpc>
                <a:spcPts val="2418"/>
              </a:lnSpc>
              <a:buFont typeface="Arial"/>
              <a:buChar char="•"/>
            </a:pPr>
            <a:r>
              <a:rPr lang="en-US" b="true" sz="191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Mengurangi jumlah langkah yang diperlukan untuk membeli tiket, dengan memastikan pengguna bisa memilih film, teater, dan kursi dalam beberapa klik saja.</a:t>
            </a:r>
          </a:p>
          <a:p>
            <a:pPr algn="l">
              <a:lnSpc>
                <a:spcPts val="241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2860984"/>
            <a:ext cx="1308590" cy="13085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9144000" y="5674296"/>
            <a:ext cx="1308590" cy="13085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28474" y="2860984"/>
            <a:ext cx="3663091" cy="3460505"/>
          </a:xfrm>
          <a:custGeom>
            <a:avLst/>
            <a:gdLst/>
            <a:ahLst/>
            <a:cxnLst/>
            <a:rect r="r" b="b" t="t" l="l"/>
            <a:pathLst>
              <a:path h="3460505" w="3663091">
                <a:moveTo>
                  <a:pt x="0" y="0"/>
                </a:moveTo>
                <a:lnTo>
                  <a:pt x="3663091" y="0"/>
                </a:lnTo>
                <a:lnTo>
                  <a:pt x="3663091" y="3460505"/>
                </a:lnTo>
                <a:lnTo>
                  <a:pt x="0" y="346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2095960" y="5401249"/>
            <a:ext cx="9669108" cy="3086100"/>
            <a:chOff x="0" y="0"/>
            <a:chExt cx="2546596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46596" cy="812800"/>
            </a:xfrm>
            <a:custGeom>
              <a:avLst/>
              <a:gdLst/>
              <a:ahLst/>
              <a:cxnLst/>
              <a:rect r="r" b="b" t="t" l="l"/>
              <a:pathLst>
                <a:path h="812800" w="2546596">
                  <a:moveTo>
                    <a:pt x="0" y="0"/>
                  </a:moveTo>
                  <a:lnTo>
                    <a:pt x="2546596" y="0"/>
                  </a:lnTo>
                  <a:lnTo>
                    <a:pt x="2546596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DBDBDB">
                    <a:alpha val="100000"/>
                  </a:srgbClr>
                </a:gs>
                <a:gs pos="100000">
                  <a:srgbClr val="DBDBD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54659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6906715"/>
            <a:ext cx="811530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&amp; Optimizing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931471"/>
            <a:ext cx="7198156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Security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98295" y="3397262"/>
            <a:ext cx="8294185" cy="2277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7"/>
              </a:lnSpc>
            </a:pPr>
            <a:r>
              <a:rPr lang="en-US" sz="24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Keamanan:</a:t>
            </a:r>
          </a:p>
          <a:p>
            <a:pPr algn="l" marL="523916" indent="-261958" lvl="1">
              <a:lnSpc>
                <a:spcPts val="3057"/>
              </a:lnSpc>
              <a:buFont typeface="Arial"/>
              <a:buChar char="•"/>
            </a:pPr>
            <a:r>
              <a:rPr lang="en-US" b="true" sz="24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Pengelolaan Autentikasi: Menggunakan kode autentikasi unik untuk setiap pengguna.</a:t>
            </a:r>
          </a:p>
          <a:p>
            <a:pPr algn="l">
              <a:lnSpc>
                <a:spcPts val="3057"/>
              </a:lnSpc>
            </a:pPr>
          </a:p>
          <a:p>
            <a:pPr algn="l" marL="523916" indent="-261958" lvl="1">
              <a:lnSpc>
                <a:spcPts val="3057"/>
              </a:lnSpc>
              <a:buFont typeface="Arial"/>
              <a:buChar char="•"/>
            </a:pPr>
            <a:r>
              <a:rPr lang="en-US" b="true" sz="24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Penggunaan API Key: Menerapkan API key untuk membatasi akses ke layanan tertentu.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38636" y="6104966"/>
            <a:ext cx="7126028" cy="418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7"/>
              </a:lnSpc>
            </a:pPr>
            <a:r>
              <a:rPr lang="en-US" sz="24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Optimasi Performa:</a:t>
            </a:r>
          </a:p>
          <a:p>
            <a:pPr algn="l" marL="523916" indent="-261958" lvl="1">
              <a:lnSpc>
                <a:spcPts val="3057"/>
              </a:lnSpc>
              <a:buFont typeface="Arial"/>
              <a:buChar char="•"/>
            </a:pPr>
            <a:r>
              <a:rPr lang="en-US" b="true" sz="24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Modifikasi API: Mengoptimalkan API dengan menambahkan optional query parameter seperti get by id, status, dan lainnya untuk direct filtering.</a:t>
            </a:r>
          </a:p>
          <a:p>
            <a:pPr algn="l">
              <a:lnSpc>
                <a:spcPts val="3057"/>
              </a:lnSpc>
            </a:pPr>
          </a:p>
          <a:p>
            <a:pPr algn="l" marL="523916" indent="-261958" lvl="1">
              <a:lnSpc>
                <a:spcPts val="3057"/>
              </a:lnSpc>
              <a:buFont typeface="Arial"/>
              <a:buChar char="•"/>
            </a:pPr>
            <a:r>
              <a:rPr lang="en-US" b="true" sz="24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Pengelolaan Penghapusan Tiket: Mengubah proses penghapusan tiket sehingga hanya data terkait yang dihapus tanpa mempengaruhi data lain.</a:t>
            </a:r>
          </a:p>
          <a:p>
            <a:pPr algn="l">
              <a:lnSpc>
                <a:spcPts val="3057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0">
            <a:off x="12971442" y="6900577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9258300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1"/>
                </a:lnTo>
                <a:lnTo>
                  <a:pt x="0" y="403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9640122" y="638682"/>
            <a:ext cx="6662639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2872" y="638682"/>
            <a:ext cx="7687036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Debugging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06278" y="2705694"/>
            <a:ext cx="8361165" cy="282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2214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Beberapa masalah yang terjadi:</a:t>
            </a:r>
          </a:p>
          <a:p>
            <a:pPr algn="l" marL="478217" indent="-239108" lvl="1">
              <a:lnSpc>
                <a:spcPts val="2790"/>
              </a:lnSpc>
              <a:buFont typeface="Arial"/>
              <a:buChar char="•"/>
            </a:pPr>
            <a:r>
              <a:rPr lang="en-US" b="true" sz="2214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Tidak semua gambar memiliki resolusi yang sama</a:t>
            </a:r>
          </a:p>
          <a:p>
            <a:pPr algn="l">
              <a:lnSpc>
                <a:spcPts val="2790"/>
              </a:lnSpc>
            </a:pPr>
          </a:p>
          <a:p>
            <a:pPr algn="l" marL="478217" indent="-239108" lvl="1">
              <a:lnSpc>
                <a:spcPts val="2790"/>
              </a:lnSpc>
              <a:buFont typeface="Arial"/>
              <a:buChar char="•"/>
            </a:pPr>
            <a:r>
              <a:rPr lang="en-US" b="true" sz="2214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Beberapa data tidak terkirim ke page lain/page tidak menerima data dari page sebelumnya</a:t>
            </a:r>
          </a:p>
          <a:p>
            <a:pPr algn="l">
              <a:lnSpc>
                <a:spcPts val="2790"/>
              </a:lnSpc>
            </a:pPr>
          </a:p>
          <a:p>
            <a:pPr algn="l" marL="478217" indent="-239108" lvl="1">
              <a:lnSpc>
                <a:spcPts val="2790"/>
              </a:lnSpc>
              <a:buFont typeface="Arial"/>
              <a:buChar char="•"/>
            </a:pPr>
            <a:r>
              <a:rPr lang="en-US" b="true" sz="2214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Login button tidak berubah ke logout button saat sudah login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06278" y="5804243"/>
            <a:ext cx="8456483" cy="3454057"/>
            <a:chOff x="0" y="0"/>
            <a:chExt cx="1877523" cy="7668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77523" cy="766876"/>
            </a:xfrm>
            <a:custGeom>
              <a:avLst/>
              <a:gdLst/>
              <a:ahLst/>
              <a:cxnLst/>
              <a:rect r="r" b="b" t="t" l="l"/>
              <a:pathLst>
                <a:path h="766876" w="1877523">
                  <a:moveTo>
                    <a:pt x="21057" y="0"/>
                  </a:moveTo>
                  <a:lnTo>
                    <a:pt x="1856467" y="0"/>
                  </a:lnTo>
                  <a:cubicBezTo>
                    <a:pt x="1868096" y="0"/>
                    <a:pt x="1877523" y="9427"/>
                    <a:pt x="1877523" y="21057"/>
                  </a:cubicBezTo>
                  <a:lnTo>
                    <a:pt x="1877523" y="745819"/>
                  </a:lnTo>
                  <a:cubicBezTo>
                    <a:pt x="1877523" y="757448"/>
                    <a:pt x="1868096" y="766876"/>
                    <a:pt x="1856467" y="766876"/>
                  </a:cubicBezTo>
                  <a:lnTo>
                    <a:pt x="21057" y="766876"/>
                  </a:lnTo>
                  <a:cubicBezTo>
                    <a:pt x="9427" y="766876"/>
                    <a:pt x="0" y="757448"/>
                    <a:pt x="0" y="745819"/>
                  </a:cubicBezTo>
                  <a:lnTo>
                    <a:pt x="0" y="21057"/>
                  </a:lnTo>
                  <a:cubicBezTo>
                    <a:pt x="0" y="9427"/>
                    <a:pt x="9427" y="0"/>
                    <a:pt x="21057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1609" r="0" b="-31609"/>
              </a:stretch>
            </a:blipFill>
            <a:ln w="76200" cap="rnd">
              <a:gradFill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76298" y="2809009"/>
            <a:ext cx="7180185" cy="2718494"/>
            <a:chOff x="0" y="0"/>
            <a:chExt cx="1594157" cy="6035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94157" cy="603565"/>
            </a:xfrm>
            <a:custGeom>
              <a:avLst/>
              <a:gdLst/>
              <a:ahLst/>
              <a:cxnLst/>
              <a:rect r="r" b="b" t="t" l="l"/>
              <a:pathLst>
                <a:path h="603565" w="1594157">
                  <a:moveTo>
                    <a:pt x="24799" y="0"/>
                  </a:moveTo>
                  <a:lnTo>
                    <a:pt x="1569358" y="0"/>
                  </a:lnTo>
                  <a:cubicBezTo>
                    <a:pt x="1583054" y="0"/>
                    <a:pt x="1594157" y="11103"/>
                    <a:pt x="1594157" y="24799"/>
                  </a:cubicBezTo>
                  <a:lnTo>
                    <a:pt x="1594157" y="578765"/>
                  </a:lnTo>
                  <a:cubicBezTo>
                    <a:pt x="1594157" y="592462"/>
                    <a:pt x="1583054" y="603565"/>
                    <a:pt x="1569358" y="603565"/>
                  </a:cubicBezTo>
                  <a:lnTo>
                    <a:pt x="24799" y="603565"/>
                  </a:lnTo>
                  <a:cubicBezTo>
                    <a:pt x="11103" y="603565"/>
                    <a:pt x="0" y="592462"/>
                    <a:pt x="0" y="578765"/>
                  </a:cubicBezTo>
                  <a:lnTo>
                    <a:pt x="0" y="24799"/>
                  </a:lnTo>
                  <a:cubicBezTo>
                    <a:pt x="0" y="11103"/>
                    <a:pt x="11103" y="0"/>
                    <a:pt x="24799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7986" r="0" b="-37986"/>
              </a:stretch>
            </a:blipFill>
            <a:ln w="76200" cap="rnd">
              <a:gradFill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276298" y="5794718"/>
            <a:ext cx="7180185" cy="388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2214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Beberapa cara menangani masalah:</a:t>
            </a:r>
          </a:p>
          <a:p>
            <a:pPr algn="l" marL="478217" indent="-239108" lvl="1">
              <a:lnSpc>
                <a:spcPts val="2790"/>
              </a:lnSpc>
              <a:buFont typeface="Arial"/>
              <a:buChar char="•"/>
            </a:pPr>
            <a:r>
              <a:rPr lang="en-US" b="true" sz="2214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Menambahkan log untuk melacak alur eksekusi kode dan nilai variabel.</a:t>
            </a:r>
          </a:p>
          <a:p>
            <a:pPr algn="l">
              <a:lnSpc>
                <a:spcPts val="2790"/>
              </a:lnSpc>
            </a:pPr>
          </a:p>
          <a:p>
            <a:pPr algn="l" marL="478217" indent="-239108" lvl="1">
              <a:lnSpc>
                <a:spcPts val="2790"/>
              </a:lnSpc>
              <a:buFont typeface="Arial"/>
              <a:buChar char="•"/>
            </a:pPr>
            <a:r>
              <a:rPr lang="en-US" b="true" sz="2214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Memeriksa error message dan menyelidiki backend untuk menemukan sumber kesalahan dan mempersempit area masalah.</a:t>
            </a:r>
          </a:p>
          <a:p>
            <a:pPr algn="l">
              <a:lnSpc>
                <a:spcPts val="2790"/>
              </a:lnSpc>
            </a:pPr>
          </a:p>
          <a:p>
            <a:pPr algn="l" marL="478217" indent="-239108" lvl="1">
              <a:lnSpc>
                <a:spcPts val="2790"/>
              </a:lnSpc>
              <a:buFont typeface="Arial"/>
              <a:buChar char="•"/>
            </a:pPr>
            <a:r>
              <a:rPr lang="en-US" b="true" sz="2214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Menganalisis perubahan terakhir pada kode untuk mencari potensi penyebab bug setelah pembaruan atau penambahan fitur.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29983" y="4793593"/>
            <a:ext cx="6067365" cy="3921034"/>
          </a:xfrm>
          <a:custGeom>
            <a:avLst/>
            <a:gdLst/>
            <a:ahLst/>
            <a:cxnLst/>
            <a:rect r="r" b="b" t="t" l="l"/>
            <a:pathLst>
              <a:path h="3921034" w="6067365">
                <a:moveTo>
                  <a:pt x="0" y="0"/>
                </a:moveTo>
                <a:lnTo>
                  <a:pt x="6067364" y="0"/>
                </a:lnTo>
                <a:lnTo>
                  <a:pt x="6067364" y="3921034"/>
                </a:lnTo>
                <a:lnTo>
                  <a:pt x="0" y="3921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8940" y="3234625"/>
            <a:ext cx="790506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Challenges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47874" y="3235756"/>
            <a:ext cx="7919990" cy="258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559" indent="-218779" lvl="1">
              <a:lnSpc>
                <a:spcPts val="2553"/>
              </a:lnSpc>
              <a:buFont typeface="Arial"/>
              <a:buChar char="•"/>
            </a:pPr>
            <a:r>
              <a:rPr lang="en-US" b="true" sz="20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Koordinasi Tim yang Kompleks: Kesulitan dalam berkoordinasi dengan tim, terutama ketika ada perbedaan cara berpikir dan pendekatan dalam membuat algoritme suatu program</a:t>
            </a:r>
          </a:p>
          <a:p>
            <a:pPr algn="l">
              <a:lnSpc>
                <a:spcPts val="2553"/>
              </a:lnSpc>
            </a:pPr>
          </a:p>
          <a:p>
            <a:pPr algn="l" marL="437559" indent="-218779" lvl="1">
              <a:lnSpc>
                <a:spcPts val="2553"/>
              </a:lnSpc>
              <a:buFont typeface="Arial"/>
              <a:buChar char="•"/>
            </a:pPr>
            <a:r>
              <a:rPr lang="en-US" b="true" sz="20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Keterbatasan Waktu: Tantangan dalam menyelesaikan proyek sesuai jadwal karena kami harus mengatur waktu untuk kerjakan projek” kami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47874" y="2376772"/>
            <a:ext cx="9801128" cy="600679"/>
            <a:chOff x="0" y="0"/>
            <a:chExt cx="13068171" cy="80090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128749"/>
              <a:ext cx="543406" cy="543406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879450" y="0"/>
              <a:ext cx="12188721" cy="800905"/>
              <a:chOff x="0" y="0"/>
              <a:chExt cx="2407649" cy="15820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407649" cy="158203"/>
              </a:xfrm>
              <a:custGeom>
                <a:avLst/>
                <a:gdLst/>
                <a:ahLst/>
                <a:cxnLst/>
                <a:rect r="r" b="b" t="t" l="l"/>
                <a:pathLst>
                  <a:path h="158203" w="2407649">
                    <a:moveTo>
                      <a:pt x="0" y="0"/>
                    </a:moveTo>
                    <a:lnTo>
                      <a:pt x="2407649" y="0"/>
                    </a:lnTo>
                    <a:lnTo>
                      <a:pt x="2407649" y="158203"/>
                    </a:lnTo>
                    <a:lnTo>
                      <a:pt x="0" y="15820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50000">
                    <a:srgbClr val="AF5ABB">
                      <a:alpha val="97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2407649" cy="196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509883" y="136870"/>
              <a:ext cx="7863743" cy="517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1"/>
                </a:lnSpc>
              </a:pPr>
              <a:r>
                <a:rPr lang="en-US" sz="250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Tantangan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447874" y="6936798"/>
            <a:ext cx="7919990" cy="323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559" indent="-218779" lvl="1">
              <a:lnSpc>
                <a:spcPts val="2553"/>
              </a:lnSpc>
              <a:buFont typeface="Arial"/>
              <a:buChar char="•"/>
            </a:pPr>
            <a:r>
              <a:rPr lang="en-US" b="true" sz="20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Pembagian Tugas Rinci: Membagi tugas secara rinci untuk meminimalkan kesalahpahaman dan memastikan setiap anggota tim memiliki tanggung jawab yang jelas.</a:t>
            </a:r>
          </a:p>
          <a:p>
            <a:pPr algn="l">
              <a:lnSpc>
                <a:spcPts val="2553"/>
              </a:lnSpc>
            </a:pPr>
          </a:p>
          <a:p>
            <a:pPr algn="l" marL="437559" indent="-218779" lvl="1">
              <a:lnSpc>
                <a:spcPts val="2553"/>
              </a:lnSpc>
              <a:buFont typeface="Arial"/>
              <a:buChar char="•"/>
            </a:pPr>
            <a:r>
              <a:rPr lang="en-US" b="true" sz="20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Kolaborasi Menggunakan Git: Menggunakan Git untuk menyimpan histori kode dan berkolaborasi dalam mencari solusi bersama ketika ada masalah atau kebuntuan pada kode.</a:t>
            </a:r>
          </a:p>
          <a:p>
            <a:pPr algn="l">
              <a:lnSpc>
                <a:spcPts val="2553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9447874" y="6088469"/>
            <a:ext cx="9177744" cy="600679"/>
            <a:chOff x="0" y="0"/>
            <a:chExt cx="12236992" cy="80090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128749"/>
              <a:ext cx="543406" cy="54340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79450" y="0"/>
              <a:ext cx="11357542" cy="800905"/>
              <a:chOff x="0" y="0"/>
              <a:chExt cx="2243465" cy="15820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243465" cy="158203"/>
              </a:xfrm>
              <a:custGeom>
                <a:avLst/>
                <a:gdLst/>
                <a:ahLst/>
                <a:cxnLst/>
                <a:rect r="r" b="b" t="t" l="l"/>
                <a:pathLst>
                  <a:path h="158203" w="2243465">
                    <a:moveTo>
                      <a:pt x="0" y="0"/>
                    </a:moveTo>
                    <a:lnTo>
                      <a:pt x="2243465" y="0"/>
                    </a:lnTo>
                    <a:lnTo>
                      <a:pt x="2243465" y="158203"/>
                    </a:lnTo>
                    <a:lnTo>
                      <a:pt x="0" y="15820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CCD">
                      <a:alpha val="100000"/>
                    </a:srgbClr>
                  </a:gs>
                  <a:gs pos="50000">
                    <a:srgbClr val="AF5ABB">
                      <a:alpha val="97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2243465" cy="196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1509883" y="136870"/>
              <a:ext cx="9453264" cy="517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1"/>
                </a:lnSpc>
              </a:pPr>
              <a:r>
                <a:rPr lang="en-US" sz="250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Solusi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961112" y="4950971"/>
            <a:ext cx="384135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2461" y="4950971"/>
            <a:ext cx="2917713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60143" y="3944628"/>
            <a:ext cx="2917713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18794" y="3944628"/>
            <a:ext cx="384135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60143" y="6061854"/>
            <a:ext cx="2917713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18794" y="6061854"/>
            <a:ext cx="384135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775661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918050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276315" y="102096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-62687" y="4001280"/>
            <a:ext cx="18556638" cy="1407582"/>
            <a:chOff x="0" y="0"/>
            <a:chExt cx="4119977" cy="3125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19977" cy="312514"/>
            </a:xfrm>
            <a:custGeom>
              <a:avLst/>
              <a:gdLst/>
              <a:ahLst/>
              <a:cxnLst/>
              <a:rect r="r" b="b" t="t" l="l"/>
              <a:pathLst>
                <a:path h="312514" w="4119977">
                  <a:moveTo>
                    <a:pt x="9596" y="0"/>
                  </a:moveTo>
                  <a:lnTo>
                    <a:pt x="4110382" y="0"/>
                  </a:lnTo>
                  <a:cubicBezTo>
                    <a:pt x="4112926" y="0"/>
                    <a:pt x="4115367" y="1011"/>
                    <a:pt x="4117167" y="2811"/>
                  </a:cubicBezTo>
                  <a:cubicBezTo>
                    <a:pt x="4118966" y="4610"/>
                    <a:pt x="4119977" y="7051"/>
                    <a:pt x="4119977" y="9596"/>
                  </a:cubicBezTo>
                  <a:lnTo>
                    <a:pt x="4119977" y="302918"/>
                  </a:lnTo>
                  <a:cubicBezTo>
                    <a:pt x="4119977" y="305463"/>
                    <a:pt x="4118966" y="307904"/>
                    <a:pt x="4117167" y="309703"/>
                  </a:cubicBezTo>
                  <a:cubicBezTo>
                    <a:pt x="4115367" y="311503"/>
                    <a:pt x="4112926" y="312514"/>
                    <a:pt x="4110382" y="312514"/>
                  </a:cubicBezTo>
                  <a:lnTo>
                    <a:pt x="9596" y="312514"/>
                  </a:lnTo>
                  <a:cubicBezTo>
                    <a:pt x="7051" y="312514"/>
                    <a:pt x="4610" y="311503"/>
                    <a:pt x="2811" y="309703"/>
                  </a:cubicBezTo>
                  <a:cubicBezTo>
                    <a:pt x="1011" y="307904"/>
                    <a:pt x="0" y="305463"/>
                    <a:pt x="0" y="302918"/>
                  </a:cubicBezTo>
                  <a:lnTo>
                    <a:pt x="0" y="9596"/>
                  </a:lnTo>
                  <a:cubicBezTo>
                    <a:pt x="0" y="7051"/>
                    <a:pt x="1011" y="4610"/>
                    <a:pt x="2811" y="2811"/>
                  </a:cubicBezTo>
                  <a:cubicBezTo>
                    <a:pt x="4610" y="1011"/>
                    <a:pt x="7051" y="0"/>
                    <a:pt x="959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939369" r="0" b="-939369"/>
              </a:stretch>
            </a:blipFill>
            <a:ln w="76200" cap="rnd">
              <a:gradFill>
                <a:gsLst>
                  <a:gs pos="0">
                    <a:srgbClr val="006CCD">
                      <a:alpha val="100000"/>
                    </a:srgbClr>
                  </a:gs>
                  <a:gs pos="100000">
                    <a:srgbClr val="F5AEFF">
                      <a:alpha val="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398309" y="6130112"/>
            <a:ext cx="407555" cy="40755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57897" y="6033550"/>
            <a:ext cx="3345793" cy="600679"/>
            <a:chOff x="0" y="0"/>
            <a:chExt cx="881197" cy="1582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16205" y="7662261"/>
            <a:ext cx="407555" cy="40755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475792" y="7565699"/>
            <a:ext cx="3345793" cy="600679"/>
            <a:chOff x="0" y="0"/>
            <a:chExt cx="881197" cy="1582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522581" y="6130112"/>
            <a:ext cx="407555" cy="40755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495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182168" y="6033550"/>
            <a:ext cx="3345793" cy="600679"/>
            <a:chOff x="0" y="0"/>
            <a:chExt cx="881197" cy="158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81197" cy="158203"/>
            </a:xfrm>
            <a:custGeom>
              <a:avLst/>
              <a:gdLst/>
              <a:ahLst/>
              <a:cxnLst/>
              <a:rect r="r" b="b" t="t" l="l"/>
              <a:pathLst>
                <a:path h="158203" w="881197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041D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05783" y="6868523"/>
            <a:ext cx="4729246" cy="105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226" b="true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NIM : 2802414426 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805"/>
              </a:lnSpc>
            </a:pPr>
            <a:r>
              <a:rPr lang="en-US" sz="2226" b="true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Role : Fullstack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30722" y="6133821"/>
            <a:ext cx="2341982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Marcelinus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37450" y="2782080"/>
            <a:ext cx="9556364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Member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022579" y="1278144"/>
            <a:ext cx="6242842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Group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23678" y="8400673"/>
            <a:ext cx="4648118" cy="105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226" b="true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NIM : 2802398914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805"/>
              </a:lnSpc>
            </a:pPr>
            <a:r>
              <a:rPr lang="en-US" sz="2226" b="true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Role : Fullstack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48617" y="7665971"/>
            <a:ext cx="3128782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Christofle Tjhai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638618" y="6868523"/>
            <a:ext cx="4729246" cy="105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  <a:r>
              <a:rPr lang="en-US" sz="22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NIM : 2802407446</a:t>
            </a:r>
          </a:p>
          <a:p>
            <a:pPr algn="l">
              <a:lnSpc>
                <a:spcPts val="2805"/>
              </a:lnSpc>
            </a:pPr>
          </a:p>
          <a:p>
            <a:pPr algn="l">
              <a:lnSpc>
                <a:spcPts val="2805"/>
              </a:lnSpc>
            </a:pPr>
            <a:r>
              <a:rPr lang="en-US" sz="2226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Role : Frontend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54993" y="6133821"/>
            <a:ext cx="3020187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Jason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67764" y="2677111"/>
            <a:ext cx="6060486" cy="6379458"/>
          </a:xfrm>
          <a:custGeom>
            <a:avLst/>
            <a:gdLst/>
            <a:ahLst/>
            <a:cxnLst/>
            <a:rect r="r" b="b" t="t" l="l"/>
            <a:pathLst>
              <a:path h="6379458" w="6060486">
                <a:moveTo>
                  <a:pt x="0" y="0"/>
                </a:moveTo>
                <a:lnTo>
                  <a:pt x="6060486" y="0"/>
                </a:lnTo>
                <a:lnTo>
                  <a:pt x="6060486" y="6379458"/>
                </a:lnTo>
                <a:lnTo>
                  <a:pt x="0" y="6379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95826" y="2192937"/>
            <a:ext cx="4211257" cy="42112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8739421" y="2614162"/>
            <a:ext cx="7315652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39421" y="5485167"/>
            <a:ext cx="7914310" cy="251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b="true" sz="3194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Aplikasi web pemesanan tiket bioskop online yang dirancang untuk memberikan kemudahan bagi pengguna dalam memilih dan membeli tiket film secara online.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739421" y="2192937"/>
            <a:ext cx="1087687" cy="164050"/>
            <a:chOff x="0" y="0"/>
            <a:chExt cx="286469" cy="432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6469" cy="43207"/>
            </a:xfrm>
            <a:custGeom>
              <a:avLst/>
              <a:gdLst/>
              <a:ahLst/>
              <a:cxnLst/>
              <a:rect r="r" b="b" t="t" l="l"/>
              <a:pathLst>
                <a:path h="43207" w="286469">
                  <a:moveTo>
                    <a:pt x="0" y="0"/>
                  </a:moveTo>
                  <a:lnTo>
                    <a:pt x="286469" y="0"/>
                  </a:lnTo>
                  <a:lnTo>
                    <a:pt x="286469" y="43207"/>
                  </a:lnTo>
                  <a:lnTo>
                    <a:pt x="0" y="43207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86469" cy="8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943648" y="3889498"/>
            <a:ext cx="7315652" cy="99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8"/>
              </a:lnSpc>
            </a:pPr>
            <a:r>
              <a:rPr lang="en-US" sz="8110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To Cinewave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8005989" y="2883494"/>
            <a:ext cx="2650891" cy="26508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924752" y="3818054"/>
            <a:ext cx="8842270" cy="4199495"/>
          </a:xfrm>
          <a:custGeom>
            <a:avLst/>
            <a:gdLst/>
            <a:ahLst/>
            <a:cxnLst/>
            <a:rect r="r" b="b" t="t" l="l"/>
            <a:pathLst>
              <a:path h="4199495" w="8842270">
                <a:moveTo>
                  <a:pt x="0" y="0"/>
                </a:moveTo>
                <a:lnTo>
                  <a:pt x="8842270" y="0"/>
                </a:lnTo>
                <a:lnTo>
                  <a:pt x="8842270" y="4199495"/>
                </a:lnTo>
                <a:lnTo>
                  <a:pt x="0" y="4199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97701" y="3140669"/>
            <a:ext cx="790506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How?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8316" y="2020020"/>
            <a:ext cx="8493118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Main Feature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7214" y="4543673"/>
            <a:ext cx="7327759" cy="377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095" indent="-283548" lvl="1">
              <a:lnSpc>
                <a:spcPts val="3309"/>
              </a:lnSpc>
              <a:buFont typeface="Arial"/>
              <a:buChar char="•"/>
            </a:pPr>
            <a:r>
              <a:rPr lang="en-US" b="true" sz="26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Now Playing/Home : Pilih Movie dan Region. </a:t>
            </a:r>
          </a:p>
          <a:p>
            <a:pPr algn="l">
              <a:lnSpc>
                <a:spcPts val="3309"/>
              </a:lnSpc>
            </a:pPr>
          </a:p>
          <a:p>
            <a:pPr algn="l" marL="567095" indent="-283548" lvl="1">
              <a:lnSpc>
                <a:spcPts val="3309"/>
              </a:lnSpc>
              <a:buFont typeface="Arial"/>
              <a:buChar char="•"/>
            </a:pPr>
            <a:r>
              <a:rPr lang="en-US" b="true" sz="26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Movie Details : berisi informasi tentang film yang dipilih. Tombol “book now” untuk lanjut.</a:t>
            </a:r>
          </a:p>
          <a:p>
            <a:pPr algn="l">
              <a:lnSpc>
                <a:spcPts val="3309"/>
              </a:lnSpc>
            </a:pPr>
          </a:p>
          <a:p>
            <a:pPr algn="l" marL="567095" indent="-283548" lvl="1">
              <a:lnSpc>
                <a:spcPts val="3309"/>
              </a:lnSpc>
              <a:buFont typeface="Arial"/>
              <a:buChar char="•"/>
            </a:pPr>
            <a:r>
              <a:rPr lang="en-US" b="true" sz="26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Reservation Page : Pilih theater, lalu jadwal tayang filmnya.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8005989" y="3057230"/>
            <a:ext cx="2650891" cy="265089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958797" y="3967205"/>
            <a:ext cx="8808225" cy="4179389"/>
          </a:xfrm>
          <a:custGeom>
            <a:avLst/>
            <a:gdLst/>
            <a:ahLst/>
            <a:cxnLst/>
            <a:rect r="r" b="b" t="t" l="l"/>
            <a:pathLst>
              <a:path h="4179389" w="8808225">
                <a:moveTo>
                  <a:pt x="0" y="0"/>
                </a:moveTo>
                <a:lnTo>
                  <a:pt x="8808225" y="0"/>
                </a:lnTo>
                <a:lnTo>
                  <a:pt x="8808225" y="4179390"/>
                </a:lnTo>
                <a:lnTo>
                  <a:pt x="0" y="4179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97701" y="3140669"/>
            <a:ext cx="790506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How?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8316" y="2020020"/>
            <a:ext cx="8493118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Main Feature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7214" y="4543673"/>
            <a:ext cx="7327759" cy="502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095" indent="-283548" lvl="1">
              <a:lnSpc>
                <a:spcPts val="3309"/>
              </a:lnSpc>
              <a:buFont typeface="Arial"/>
              <a:buChar char="•"/>
            </a:pPr>
            <a:r>
              <a:rPr lang="en-US" b="true" sz="26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Cinema Layout: Pilih tempat duduk yang diinginkan saat menonton film.</a:t>
            </a:r>
          </a:p>
          <a:p>
            <a:pPr algn="l">
              <a:lnSpc>
                <a:spcPts val="3309"/>
              </a:lnSpc>
            </a:pPr>
          </a:p>
          <a:p>
            <a:pPr algn="l" marL="567095" indent="-283548" lvl="1">
              <a:lnSpc>
                <a:spcPts val="3309"/>
              </a:lnSpc>
              <a:buFont typeface="Arial"/>
              <a:buChar char="•"/>
            </a:pPr>
            <a:r>
              <a:rPr lang="en-US" b="true" sz="26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Ticket Modal: Berisi Informasi ticket dan jadwal menonton. Bisa beralih ke pembayaran atau membatalkannya.</a:t>
            </a:r>
          </a:p>
          <a:p>
            <a:pPr algn="l">
              <a:lnSpc>
                <a:spcPts val="3309"/>
              </a:lnSpc>
            </a:pPr>
          </a:p>
          <a:p>
            <a:pPr algn="l" marL="567095" indent="-283548" lvl="1">
              <a:lnSpc>
                <a:spcPts val="3309"/>
              </a:lnSpc>
              <a:buFont typeface="Arial"/>
              <a:buChar char="•"/>
            </a:pPr>
            <a:r>
              <a:rPr lang="en-US" b="true" sz="26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Payment Modal : memberi kode pembayaran untuk membeli ticket</a:t>
            </a:r>
          </a:p>
          <a:p>
            <a:pPr algn="l">
              <a:lnSpc>
                <a:spcPts val="3309"/>
              </a:lnSpc>
            </a:pPr>
          </a:p>
          <a:p>
            <a:pPr algn="l" marL="567095" indent="-283548" lvl="1">
              <a:lnSpc>
                <a:spcPts val="3309"/>
              </a:lnSpc>
              <a:buFont typeface="Arial"/>
              <a:buChar char="•"/>
            </a:pPr>
            <a:r>
              <a:rPr lang="en-US" b="true" sz="26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My Ticket : Setelah pembayaran, ticket bisa dilihat di page ini.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23040" y="2296987"/>
            <a:ext cx="15441920" cy="6759582"/>
          </a:xfrm>
          <a:custGeom>
            <a:avLst/>
            <a:gdLst/>
            <a:ahLst/>
            <a:cxnLst/>
            <a:rect r="r" b="b" t="t" l="l"/>
            <a:pathLst>
              <a:path h="6759582" w="15441920">
                <a:moveTo>
                  <a:pt x="0" y="0"/>
                </a:moveTo>
                <a:lnTo>
                  <a:pt x="15441920" y="0"/>
                </a:lnTo>
                <a:lnTo>
                  <a:pt x="15441920" y="6759582"/>
                </a:lnTo>
                <a:lnTo>
                  <a:pt x="0" y="6759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8372" y="642093"/>
            <a:ext cx="16099492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Tech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096557" y="2066622"/>
            <a:ext cx="6094885" cy="7902607"/>
          </a:xfrm>
          <a:custGeom>
            <a:avLst/>
            <a:gdLst/>
            <a:ahLst/>
            <a:cxnLst/>
            <a:rect r="r" b="b" t="t" l="l"/>
            <a:pathLst>
              <a:path h="7902607" w="6094885">
                <a:moveTo>
                  <a:pt x="0" y="0"/>
                </a:moveTo>
                <a:lnTo>
                  <a:pt x="6094886" y="0"/>
                </a:lnTo>
                <a:lnTo>
                  <a:pt x="6094886" y="7902606"/>
                </a:lnTo>
                <a:lnTo>
                  <a:pt x="0" y="7902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8372" y="642093"/>
            <a:ext cx="16099492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Tech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294198" y="2024884"/>
            <a:ext cx="9699605" cy="7953676"/>
          </a:xfrm>
          <a:custGeom>
            <a:avLst/>
            <a:gdLst/>
            <a:ahLst/>
            <a:cxnLst/>
            <a:rect r="r" b="b" t="t" l="l"/>
            <a:pathLst>
              <a:path h="7953676" w="9699605">
                <a:moveTo>
                  <a:pt x="0" y="0"/>
                </a:moveTo>
                <a:lnTo>
                  <a:pt x="9699604" y="0"/>
                </a:lnTo>
                <a:lnTo>
                  <a:pt x="9699604" y="7953676"/>
                </a:lnTo>
                <a:lnTo>
                  <a:pt x="0" y="7953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8372" y="642093"/>
            <a:ext cx="16099492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Tech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926667" y="2449719"/>
            <a:ext cx="1308590" cy="13085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90212" y="374405"/>
            <a:ext cx="1308590" cy="13085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458432" y="2428692"/>
            <a:ext cx="1308590" cy="130859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894285" y="4459471"/>
            <a:ext cx="1368057" cy="1368057"/>
          </a:xfrm>
          <a:custGeom>
            <a:avLst/>
            <a:gdLst/>
            <a:ahLst/>
            <a:cxnLst/>
            <a:rect r="r" b="b" t="t" l="l"/>
            <a:pathLst>
              <a:path h="1368057" w="1368057">
                <a:moveTo>
                  <a:pt x="0" y="0"/>
                </a:moveTo>
                <a:lnTo>
                  <a:pt x="1368058" y="0"/>
                </a:lnTo>
                <a:lnTo>
                  <a:pt x="1368058" y="1368058"/>
                </a:lnTo>
                <a:lnTo>
                  <a:pt x="0" y="1368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704048" y="4459471"/>
            <a:ext cx="1478254" cy="1368057"/>
          </a:xfrm>
          <a:custGeom>
            <a:avLst/>
            <a:gdLst/>
            <a:ahLst/>
            <a:cxnLst/>
            <a:rect r="r" b="b" t="t" l="l"/>
            <a:pathLst>
              <a:path h="1368057" w="1478254">
                <a:moveTo>
                  <a:pt x="0" y="0"/>
                </a:moveTo>
                <a:lnTo>
                  <a:pt x="1478254" y="0"/>
                </a:lnTo>
                <a:lnTo>
                  <a:pt x="1478254" y="1368058"/>
                </a:lnTo>
                <a:lnTo>
                  <a:pt x="0" y="1368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643987" y="4273270"/>
            <a:ext cx="2486373" cy="1740461"/>
          </a:xfrm>
          <a:custGeom>
            <a:avLst/>
            <a:gdLst/>
            <a:ahLst/>
            <a:cxnLst/>
            <a:rect r="r" b="b" t="t" l="l"/>
            <a:pathLst>
              <a:path h="1740461" w="2486373">
                <a:moveTo>
                  <a:pt x="0" y="0"/>
                </a:moveTo>
                <a:lnTo>
                  <a:pt x="2486373" y="0"/>
                </a:lnTo>
                <a:lnTo>
                  <a:pt x="2486373" y="1740460"/>
                </a:lnTo>
                <a:lnTo>
                  <a:pt x="0" y="17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239798" y="4273270"/>
            <a:ext cx="1197087" cy="1365971"/>
          </a:xfrm>
          <a:custGeom>
            <a:avLst/>
            <a:gdLst/>
            <a:ahLst/>
            <a:cxnLst/>
            <a:rect r="r" b="b" t="t" l="l"/>
            <a:pathLst>
              <a:path h="1365971" w="1197087">
                <a:moveTo>
                  <a:pt x="0" y="0"/>
                </a:moveTo>
                <a:lnTo>
                  <a:pt x="1197087" y="0"/>
                </a:lnTo>
                <a:lnTo>
                  <a:pt x="1197087" y="1365970"/>
                </a:lnTo>
                <a:lnTo>
                  <a:pt x="0" y="13659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198350" y="5826485"/>
            <a:ext cx="1360946" cy="1399104"/>
          </a:xfrm>
          <a:custGeom>
            <a:avLst/>
            <a:gdLst/>
            <a:ahLst/>
            <a:cxnLst/>
            <a:rect r="r" b="b" t="t" l="l"/>
            <a:pathLst>
              <a:path h="1399104" w="1360946">
                <a:moveTo>
                  <a:pt x="0" y="0"/>
                </a:moveTo>
                <a:lnTo>
                  <a:pt x="1360947" y="0"/>
                </a:lnTo>
                <a:lnTo>
                  <a:pt x="1360947" y="1399104"/>
                </a:lnTo>
                <a:lnTo>
                  <a:pt x="0" y="13991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304288" y="5905635"/>
            <a:ext cx="1283955" cy="1319954"/>
          </a:xfrm>
          <a:custGeom>
            <a:avLst/>
            <a:gdLst/>
            <a:ahLst/>
            <a:cxnLst/>
            <a:rect r="r" b="b" t="t" l="l"/>
            <a:pathLst>
              <a:path h="1319954" w="1283955">
                <a:moveTo>
                  <a:pt x="0" y="0"/>
                </a:moveTo>
                <a:lnTo>
                  <a:pt x="1283956" y="0"/>
                </a:lnTo>
                <a:lnTo>
                  <a:pt x="1283956" y="1319954"/>
                </a:lnTo>
                <a:lnTo>
                  <a:pt x="0" y="13199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266686" y="2706894"/>
            <a:ext cx="9355642" cy="1030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b="true" sz="8510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FrontEnd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95411" y="7047956"/>
            <a:ext cx="3834734" cy="193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b="true" sz="20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Tailwind CSS mempermudah styling dengan pendekatan utility-first dan menghasilkan CSS yang ringan serta mudah disesuaikan.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20974" y="7721416"/>
            <a:ext cx="3834734" cy="1289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b="true" sz="20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HTML, CSS, dan JavaScript memberikan fleksibilitas dan kontrol penuh sebagai dasar pengembangan web.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80961" y="7038431"/>
            <a:ext cx="3834734" cy="193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b="true" sz="2026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ReactJS dengan TypeScript mempercepat pengembangan antarmuka pengguna modular sekaligus mengurangi bug melalui static typing.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DAGYVU9fu88</dc:identifier>
  <dcterms:modified xsi:type="dcterms:W3CDTF">2011-08-01T06:04:30Z</dcterms:modified>
  <cp:revision>1</cp:revision>
  <dc:title>PPT IT DIV</dc:title>
</cp:coreProperties>
</file>